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6"/>
  </p:notesMasterIdLst>
  <p:sldIdLst>
    <p:sldId id="256" r:id="rId5"/>
  </p:sldIdLst>
  <p:sldSz cx="30267275" cy="42794238"/>
  <p:notesSz cx="6858000" cy="9144000"/>
  <p:defaultTextStyle>
    <a:defPPr>
      <a:defRPr lang="en-US"/>
    </a:defPPr>
    <a:lvl1pPr marL="0" algn="l" defTabSz="4174876" rtl="0" eaLnBrk="1" latinLnBrk="0" hangingPunct="1">
      <a:defRPr sz="8218" kern="1200">
        <a:solidFill>
          <a:schemeClr val="tx1"/>
        </a:solidFill>
        <a:latin typeface="+mn-lt"/>
        <a:ea typeface="+mn-ea"/>
        <a:cs typeface="+mn-cs"/>
      </a:defRPr>
    </a:lvl1pPr>
    <a:lvl2pPr marL="2087438" algn="l" defTabSz="4174876" rtl="0" eaLnBrk="1" latinLnBrk="0" hangingPunct="1">
      <a:defRPr sz="8218" kern="1200">
        <a:solidFill>
          <a:schemeClr val="tx1"/>
        </a:solidFill>
        <a:latin typeface="+mn-lt"/>
        <a:ea typeface="+mn-ea"/>
        <a:cs typeface="+mn-cs"/>
      </a:defRPr>
    </a:lvl2pPr>
    <a:lvl3pPr marL="4174876" algn="l" defTabSz="4174876" rtl="0" eaLnBrk="1" latinLnBrk="0" hangingPunct="1">
      <a:defRPr sz="8218" kern="1200">
        <a:solidFill>
          <a:schemeClr val="tx1"/>
        </a:solidFill>
        <a:latin typeface="+mn-lt"/>
        <a:ea typeface="+mn-ea"/>
        <a:cs typeface="+mn-cs"/>
      </a:defRPr>
    </a:lvl3pPr>
    <a:lvl4pPr marL="6262314" algn="l" defTabSz="4174876" rtl="0" eaLnBrk="1" latinLnBrk="0" hangingPunct="1">
      <a:defRPr sz="8218" kern="1200">
        <a:solidFill>
          <a:schemeClr val="tx1"/>
        </a:solidFill>
        <a:latin typeface="+mn-lt"/>
        <a:ea typeface="+mn-ea"/>
        <a:cs typeface="+mn-cs"/>
      </a:defRPr>
    </a:lvl4pPr>
    <a:lvl5pPr marL="8349752" algn="l" defTabSz="4174876" rtl="0" eaLnBrk="1" latinLnBrk="0" hangingPunct="1">
      <a:defRPr sz="8218" kern="1200">
        <a:solidFill>
          <a:schemeClr val="tx1"/>
        </a:solidFill>
        <a:latin typeface="+mn-lt"/>
        <a:ea typeface="+mn-ea"/>
        <a:cs typeface="+mn-cs"/>
      </a:defRPr>
    </a:lvl5pPr>
    <a:lvl6pPr marL="10437190" algn="l" defTabSz="4174876" rtl="0" eaLnBrk="1" latinLnBrk="0" hangingPunct="1">
      <a:defRPr sz="8218" kern="1200">
        <a:solidFill>
          <a:schemeClr val="tx1"/>
        </a:solidFill>
        <a:latin typeface="+mn-lt"/>
        <a:ea typeface="+mn-ea"/>
        <a:cs typeface="+mn-cs"/>
      </a:defRPr>
    </a:lvl6pPr>
    <a:lvl7pPr marL="12524628" algn="l" defTabSz="4174876" rtl="0" eaLnBrk="1" latinLnBrk="0" hangingPunct="1">
      <a:defRPr sz="8218" kern="1200">
        <a:solidFill>
          <a:schemeClr val="tx1"/>
        </a:solidFill>
        <a:latin typeface="+mn-lt"/>
        <a:ea typeface="+mn-ea"/>
        <a:cs typeface="+mn-cs"/>
      </a:defRPr>
    </a:lvl7pPr>
    <a:lvl8pPr marL="14612066" algn="l" defTabSz="4174876" rtl="0" eaLnBrk="1" latinLnBrk="0" hangingPunct="1">
      <a:defRPr sz="8218" kern="1200">
        <a:solidFill>
          <a:schemeClr val="tx1"/>
        </a:solidFill>
        <a:latin typeface="+mn-lt"/>
        <a:ea typeface="+mn-ea"/>
        <a:cs typeface="+mn-cs"/>
      </a:defRPr>
    </a:lvl8pPr>
    <a:lvl9pPr marL="16699504" algn="l" defTabSz="4174876" rtl="0" eaLnBrk="1" latinLnBrk="0" hangingPunct="1">
      <a:defRPr sz="821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DE6"/>
    <a:srgbClr val="FAC3E2"/>
    <a:srgbClr val="0F1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2AEE25-91A6-3CB0-662F-70B3AD19C5CA}" v="191" dt="2024-10-15T12:50:23.217"/>
    <p1510:client id="{18A06A4D-A591-6BA1-31DC-6F38D926753C}" v="10" dt="2024-10-15T04:16:36.589"/>
    <p1510:client id="{687BA984-3AAF-E684-DA7F-CF1AF4CF18A3}" v="482" dt="2024-10-15T12:50:20.214"/>
    <p1510:client id="{801ED07D-9616-0A7D-C675-D46D695F3E7F}" v="355" dt="2024-10-14T17:06:57.107"/>
    <p1510:client id="{A11422A3-F223-A593-1B2D-F3A12C6BE180}" v="625" dt="2024-10-15T04:18:59.5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2B919A-8E4D-468A-9861-DF186E27738E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8EECE3-97D9-4D17-9784-6733D0DEEB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105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8EECE3-97D9-4D17-9784-6733D0DEEB5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59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046" y="7003597"/>
            <a:ext cx="25727184" cy="14898735"/>
          </a:xfrm>
        </p:spPr>
        <p:txBody>
          <a:bodyPr anchor="b"/>
          <a:lstStyle>
            <a:lvl1pPr algn="ctr">
              <a:defRPr sz="1986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3410" y="22476884"/>
            <a:ext cx="22700456" cy="10332032"/>
          </a:xfrm>
        </p:spPr>
        <p:txBody>
          <a:bodyPr/>
          <a:lstStyle>
            <a:lvl1pPr marL="0" indent="0" algn="ctr">
              <a:buNone/>
              <a:defRPr sz="7944"/>
            </a:lvl1pPr>
            <a:lvl2pPr marL="1513378" indent="0" algn="ctr">
              <a:buNone/>
              <a:defRPr sz="6620"/>
            </a:lvl2pPr>
            <a:lvl3pPr marL="3026755" indent="0" algn="ctr">
              <a:buNone/>
              <a:defRPr sz="5958"/>
            </a:lvl3pPr>
            <a:lvl4pPr marL="4540133" indent="0" algn="ctr">
              <a:buNone/>
              <a:defRPr sz="5296"/>
            </a:lvl4pPr>
            <a:lvl5pPr marL="6053511" indent="0" algn="ctr">
              <a:buNone/>
              <a:defRPr sz="5296"/>
            </a:lvl5pPr>
            <a:lvl6pPr marL="7566889" indent="0" algn="ctr">
              <a:buNone/>
              <a:defRPr sz="5296"/>
            </a:lvl6pPr>
            <a:lvl7pPr marL="9080266" indent="0" algn="ctr">
              <a:buNone/>
              <a:defRPr sz="5296"/>
            </a:lvl7pPr>
            <a:lvl8pPr marL="10593644" indent="0" algn="ctr">
              <a:buNone/>
              <a:defRPr sz="5296"/>
            </a:lvl8pPr>
            <a:lvl9pPr marL="12107022" indent="0" algn="ctr">
              <a:buNone/>
              <a:defRPr sz="5296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907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683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0020" y="2278397"/>
            <a:ext cx="6526381" cy="362661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0877" y="2278397"/>
            <a:ext cx="19200803" cy="362661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263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8396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112" y="10668854"/>
            <a:ext cx="26105525" cy="17801211"/>
          </a:xfrm>
        </p:spPr>
        <p:txBody>
          <a:bodyPr anchor="b"/>
          <a:lstStyle>
            <a:lvl1pPr>
              <a:defRPr sz="1986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112" y="28638472"/>
            <a:ext cx="26105525" cy="9361236"/>
          </a:xfrm>
        </p:spPr>
        <p:txBody>
          <a:bodyPr/>
          <a:lstStyle>
            <a:lvl1pPr marL="0" indent="0">
              <a:buNone/>
              <a:defRPr sz="7944">
                <a:solidFill>
                  <a:schemeClr val="tx1"/>
                </a:solidFill>
              </a:defRPr>
            </a:lvl1pPr>
            <a:lvl2pPr marL="1513378" indent="0">
              <a:buNone/>
              <a:defRPr sz="6620">
                <a:solidFill>
                  <a:schemeClr val="tx1">
                    <a:tint val="75000"/>
                  </a:schemeClr>
                </a:solidFill>
              </a:defRPr>
            </a:lvl2pPr>
            <a:lvl3pPr marL="3026755" indent="0">
              <a:buNone/>
              <a:defRPr sz="5958">
                <a:solidFill>
                  <a:schemeClr val="tx1">
                    <a:tint val="75000"/>
                  </a:schemeClr>
                </a:solidFill>
              </a:defRPr>
            </a:lvl3pPr>
            <a:lvl4pPr marL="4540133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4pPr>
            <a:lvl5pPr marL="6053511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5pPr>
            <a:lvl6pPr marL="7566889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6pPr>
            <a:lvl7pPr marL="9080266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7pPr>
            <a:lvl8pPr marL="10593644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8pPr>
            <a:lvl9pPr marL="12107022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652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0875" y="11391985"/>
            <a:ext cx="12863592" cy="27152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2808" y="11391985"/>
            <a:ext cx="12863592" cy="27152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698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278406"/>
            <a:ext cx="26105525" cy="8271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4821" y="10490535"/>
            <a:ext cx="12804474" cy="5141249"/>
          </a:xfrm>
        </p:spPr>
        <p:txBody>
          <a:bodyPr anchor="b"/>
          <a:lstStyle>
            <a:lvl1pPr marL="0" indent="0">
              <a:buNone/>
              <a:defRPr sz="7944" b="1"/>
            </a:lvl1pPr>
            <a:lvl2pPr marL="1513378" indent="0">
              <a:buNone/>
              <a:defRPr sz="6620" b="1"/>
            </a:lvl2pPr>
            <a:lvl3pPr marL="3026755" indent="0">
              <a:buNone/>
              <a:defRPr sz="5958" b="1"/>
            </a:lvl3pPr>
            <a:lvl4pPr marL="4540133" indent="0">
              <a:buNone/>
              <a:defRPr sz="5296" b="1"/>
            </a:lvl4pPr>
            <a:lvl5pPr marL="6053511" indent="0">
              <a:buNone/>
              <a:defRPr sz="5296" b="1"/>
            </a:lvl5pPr>
            <a:lvl6pPr marL="7566889" indent="0">
              <a:buNone/>
              <a:defRPr sz="5296" b="1"/>
            </a:lvl6pPr>
            <a:lvl7pPr marL="9080266" indent="0">
              <a:buNone/>
              <a:defRPr sz="5296" b="1"/>
            </a:lvl7pPr>
            <a:lvl8pPr marL="10593644" indent="0">
              <a:buNone/>
              <a:defRPr sz="5296" b="1"/>
            </a:lvl8pPr>
            <a:lvl9pPr marL="12107022" indent="0">
              <a:buNone/>
              <a:defRPr sz="52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4821" y="15631784"/>
            <a:ext cx="12804474" cy="229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2810" y="10490535"/>
            <a:ext cx="12867534" cy="5141249"/>
          </a:xfrm>
        </p:spPr>
        <p:txBody>
          <a:bodyPr anchor="b"/>
          <a:lstStyle>
            <a:lvl1pPr marL="0" indent="0">
              <a:buNone/>
              <a:defRPr sz="7944" b="1"/>
            </a:lvl1pPr>
            <a:lvl2pPr marL="1513378" indent="0">
              <a:buNone/>
              <a:defRPr sz="6620" b="1"/>
            </a:lvl2pPr>
            <a:lvl3pPr marL="3026755" indent="0">
              <a:buNone/>
              <a:defRPr sz="5958" b="1"/>
            </a:lvl3pPr>
            <a:lvl4pPr marL="4540133" indent="0">
              <a:buNone/>
              <a:defRPr sz="5296" b="1"/>
            </a:lvl4pPr>
            <a:lvl5pPr marL="6053511" indent="0">
              <a:buNone/>
              <a:defRPr sz="5296" b="1"/>
            </a:lvl5pPr>
            <a:lvl6pPr marL="7566889" indent="0">
              <a:buNone/>
              <a:defRPr sz="5296" b="1"/>
            </a:lvl6pPr>
            <a:lvl7pPr marL="9080266" indent="0">
              <a:buNone/>
              <a:defRPr sz="5296" b="1"/>
            </a:lvl7pPr>
            <a:lvl8pPr marL="10593644" indent="0">
              <a:buNone/>
              <a:defRPr sz="5296" b="1"/>
            </a:lvl8pPr>
            <a:lvl9pPr marL="12107022" indent="0">
              <a:buNone/>
              <a:defRPr sz="52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2810" y="15631784"/>
            <a:ext cx="12867534" cy="229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466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8038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4189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852949"/>
            <a:ext cx="9761984" cy="9985322"/>
          </a:xfrm>
        </p:spPr>
        <p:txBody>
          <a:bodyPr anchor="b"/>
          <a:lstStyle>
            <a:lvl1pPr>
              <a:defRPr sz="1059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7534" y="6161587"/>
            <a:ext cx="15322808" cy="30411646"/>
          </a:xfrm>
        </p:spPr>
        <p:txBody>
          <a:bodyPr/>
          <a:lstStyle>
            <a:lvl1pPr>
              <a:defRPr sz="10592"/>
            </a:lvl1pPr>
            <a:lvl2pPr>
              <a:defRPr sz="9268"/>
            </a:lvl2pPr>
            <a:lvl3pPr>
              <a:defRPr sz="7944"/>
            </a:lvl3pPr>
            <a:lvl4pPr>
              <a:defRPr sz="6620"/>
            </a:lvl4pPr>
            <a:lvl5pPr>
              <a:defRPr sz="6620"/>
            </a:lvl5pPr>
            <a:lvl6pPr>
              <a:defRPr sz="6620"/>
            </a:lvl6pPr>
            <a:lvl7pPr>
              <a:defRPr sz="6620"/>
            </a:lvl7pPr>
            <a:lvl8pPr>
              <a:defRPr sz="6620"/>
            </a:lvl8pPr>
            <a:lvl9pPr>
              <a:defRPr sz="6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7" y="12838271"/>
            <a:ext cx="9761984" cy="23784486"/>
          </a:xfrm>
        </p:spPr>
        <p:txBody>
          <a:bodyPr/>
          <a:lstStyle>
            <a:lvl1pPr marL="0" indent="0">
              <a:buNone/>
              <a:defRPr sz="5296"/>
            </a:lvl1pPr>
            <a:lvl2pPr marL="1513378" indent="0">
              <a:buNone/>
              <a:defRPr sz="4634"/>
            </a:lvl2pPr>
            <a:lvl3pPr marL="3026755" indent="0">
              <a:buNone/>
              <a:defRPr sz="3972"/>
            </a:lvl3pPr>
            <a:lvl4pPr marL="4540133" indent="0">
              <a:buNone/>
              <a:defRPr sz="3310"/>
            </a:lvl4pPr>
            <a:lvl5pPr marL="6053511" indent="0">
              <a:buNone/>
              <a:defRPr sz="3310"/>
            </a:lvl5pPr>
            <a:lvl6pPr marL="7566889" indent="0">
              <a:buNone/>
              <a:defRPr sz="3310"/>
            </a:lvl6pPr>
            <a:lvl7pPr marL="9080266" indent="0">
              <a:buNone/>
              <a:defRPr sz="3310"/>
            </a:lvl7pPr>
            <a:lvl8pPr marL="10593644" indent="0">
              <a:buNone/>
              <a:defRPr sz="3310"/>
            </a:lvl8pPr>
            <a:lvl9pPr marL="12107022" indent="0">
              <a:buNone/>
              <a:defRPr sz="33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2650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852949"/>
            <a:ext cx="9761984" cy="9985322"/>
          </a:xfrm>
        </p:spPr>
        <p:txBody>
          <a:bodyPr anchor="b"/>
          <a:lstStyle>
            <a:lvl1pPr>
              <a:defRPr sz="1059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67534" y="6161587"/>
            <a:ext cx="15322808" cy="30411646"/>
          </a:xfrm>
        </p:spPr>
        <p:txBody>
          <a:bodyPr anchor="t"/>
          <a:lstStyle>
            <a:lvl1pPr marL="0" indent="0">
              <a:buNone/>
              <a:defRPr sz="10592"/>
            </a:lvl1pPr>
            <a:lvl2pPr marL="1513378" indent="0">
              <a:buNone/>
              <a:defRPr sz="9268"/>
            </a:lvl2pPr>
            <a:lvl3pPr marL="3026755" indent="0">
              <a:buNone/>
              <a:defRPr sz="7944"/>
            </a:lvl3pPr>
            <a:lvl4pPr marL="4540133" indent="0">
              <a:buNone/>
              <a:defRPr sz="6620"/>
            </a:lvl4pPr>
            <a:lvl5pPr marL="6053511" indent="0">
              <a:buNone/>
              <a:defRPr sz="6620"/>
            </a:lvl5pPr>
            <a:lvl6pPr marL="7566889" indent="0">
              <a:buNone/>
              <a:defRPr sz="6620"/>
            </a:lvl6pPr>
            <a:lvl7pPr marL="9080266" indent="0">
              <a:buNone/>
              <a:defRPr sz="6620"/>
            </a:lvl7pPr>
            <a:lvl8pPr marL="10593644" indent="0">
              <a:buNone/>
              <a:defRPr sz="6620"/>
            </a:lvl8pPr>
            <a:lvl9pPr marL="12107022" indent="0">
              <a:buNone/>
              <a:defRPr sz="662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7" y="12838271"/>
            <a:ext cx="9761984" cy="23784486"/>
          </a:xfrm>
        </p:spPr>
        <p:txBody>
          <a:bodyPr/>
          <a:lstStyle>
            <a:lvl1pPr marL="0" indent="0">
              <a:buNone/>
              <a:defRPr sz="5296"/>
            </a:lvl1pPr>
            <a:lvl2pPr marL="1513378" indent="0">
              <a:buNone/>
              <a:defRPr sz="4634"/>
            </a:lvl2pPr>
            <a:lvl3pPr marL="3026755" indent="0">
              <a:buNone/>
              <a:defRPr sz="3972"/>
            </a:lvl3pPr>
            <a:lvl4pPr marL="4540133" indent="0">
              <a:buNone/>
              <a:defRPr sz="3310"/>
            </a:lvl4pPr>
            <a:lvl5pPr marL="6053511" indent="0">
              <a:buNone/>
              <a:defRPr sz="3310"/>
            </a:lvl5pPr>
            <a:lvl6pPr marL="7566889" indent="0">
              <a:buNone/>
              <a:defRPr sz="3310"/>
            </a:lvl6pPr>
            <a:lvl7pPr marL="9080266" indent="0">
              <a:buNone/>
              <a:defRPr sz="3310"/>
            </a:lvl7pPr>
            <a:lvl8pPr marL="10593644" indent="0">
              <a:buNone/>
              <a:defRPr sz="3310"/>
            </a:lvl8pPr>
            <a:lvl9pPr marL="12107022" indent="0">
              <a:buNone/>
              <a:defRPr sz="33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965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0875" y="2278406"/>
            <a:ext cx="26105525" cy="8271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0875" y="11391985"/>
            <a:ext cx="26105525" cy="27152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0875" y="39663928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1569C-B6E6-4B33-A02E-59E2E11C726A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6035" y="39663928"/>
            <a:ext cx="10215205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76263" y="39663928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EE5DB-E3C9-4C46-A567-C7E139DE92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696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6755" rtl="0" eaLnBrk="1" latinLnBrk="0" hangingPunct="1">
        <a:lnSpc>
          <a:spcPct val="90000"/>
        </a:lnSpc>
        <a:spcBef>
          <a:spcPct val="0"/>
        </a:spcBef>
        <a:buNone/>
        <a:defRPr sz="145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689" indent="-756689" algn="l" defTabSz="3026755" rtl="0" eaLnBrk="1" latinLnBrk="0" hangingPunct="1">
        <a:lnSpc>
          <a:spcPct val="90000"/>
        </a:lnSpc>
        <a:spcBef>
          <a:spcPts val="3310"/>
        </a:spcBef>
        <a:buFont typeface="Arial" panose="020B0604020202020204" pitchFamily="34" charset="0"/>
        <a:buChar char="•"/>
        <a:defRPr sz="9268" kern="1200">
          <a:solidFill>
            <a:schemeClr val="tx1"/>
          </a:solidFill>
          <a:latin typeface="+mn-lt"/>
          <a:ea typeface="+mn-ea"/>
          <a:cs typeface="+mn-cs"/>
        </a:defRPr>
      </a:lvl1pPr>
      <a:lvl2pPr marL="2270067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2pPr>
      <a:lvl3pPr marL="3783444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0" kern="1200">
          <a:solidFill>
            <a:schemeClr val="tx1"/>
          </a:solidFill>
          <a:latin typeface="+mn-lt"/>
          <a:ea typeface="+mn-ea"/>
          <a:cs typeface="+mn-cs"/>
        </a:defRPr>
      </a:lvl3pPr>
      <a:lvl4pPr marL="5296822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4pPr>
      <a:lvl5pPr marL="6810200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5pPr>
      <a:lvl6pPr marL="8323577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6pPr>
      <a:lvl7pPr marL="9836955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7pPr>
      <a:lvl8pPr marL="11350333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8pPr>
      <a:lvl9pPr marL="12863711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1pPr>
      <a:lvl2pPr marL="1513378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2pPr>
      <a:lvl3pPr marL="3026755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3pPr>
      <a:lvl4pPr marL="4540133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4pPr>
      <a:lvl5pPr marL="6053511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5pPr>
      <a:lvl6pPr marL="7566889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6pPr>
      <a:lvl7pPr marL="9080266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7pPr>
      <a:lvl8pPr marL="10593644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8pPr>
      <a:lvl9pPr marL="12107022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0" Type="http://schemas.openxmlformats.org/officeDocument/2006/relationships/image" Target="../media/image8.pn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642" y="360054"/>
            <a:ext cx="29430494" cy="1973066"/>
          </a:xfrm>
          <a:prstGeom prst="rect">
            <a:avLst/>
          </a:prstGeom>
          <a:solidFill>
            <a:srgbClr val="FACDE6">
              <a:alpha val="69000"/>
            </a:srgbClr>
          </a:solidFill>
          <a:ln>
            <a:noFill/>
          </a:ln>
        </p:spPr>
        <p:txBody>
          <a:bodyPr lIns="91440" tIns="45720" rIns="91440" bIns="45720" anchor="t"/>
          <a:lstStyle>
            <a:lvl1pPr algn="l" defTabSz="3026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b="1" i="1">
                <a:latin typeface="Times New Roman"/>
                <a:cs typeface="Times New Roman"/>
              </a:rPr>
              <a:t>Enhancing Autism Diagnosis via Video-Based Analysis</a:t>
            </a:r>
            <a:endParaRPr lang="en-US" sz="5000" b="1" i="1">
              <a:latin typeface="Calibri Light" panose="020F0302020204030204"/>
              <a:ea typeface="Calibri Light"/>
              <a:cs typeface="Calibri Light" panose="020F0302020204030204"/>
            </a:endParaRPr>
          </a:p>
          <a:p>
            <a:pPr algn="ctr"/>
            <a:r>
              <a:rPr lang="en-US" sz="5000" b="1" i="1">
                <a:latin typeface="Times New Roman"/>
                <a:cs typeface="Times New Roman"/>
              </a:rPr>
              <a:t> of Neurodevelopmental Child Behavior</a:t>
            </a:r>
            <a:endParaRPr lang="en-US" sz="5000" b="1" i="1">
              <a:cs typeface="Calibri Light"/>
            </a:endParaRPr>
          </a:p>
          <a:p>
            <a:pPr algn="ctr"/>
            <a:r>
              <a:rPr lang="en-US" sz="3000" b="1" err="1">
                <a:latin typeface="Times New Roman"/>
                <a:cs typeface="Times New Roman"/>
              </a:rPr>
              <a:t>Abineha</a:t>
            </a:r>
            <a:r>
              <a:rPr lang="en-US" sz="3000" b="1">
                <a:latin typeface="Times New Roman"/>
                <a:cs typeface="Times New Roman"/>
              </a:rPr>
              <a:t> P, Naveen </a:t>
            </a:r>
            <a:r>
              <a:rPr lang="en-US" sz="3000" b="1" err="1">
                <a:latin typeface="Times New Roman"/>
                <a:cs typeface="Times New Roman"/>
              </a:rPr>
              <a:t>Raaghavendran</a:t>
            </a:r>
            <a:r>
              <a:rPr lang="en-US" sz="3000" b="1">
                <a:latin typeface="Times New Roman"/>
                <a:cs typeface="Times New Roman"/>
              </a:rPr>
              <a:t>, Sri </a:t>
            </a:r>
            <a:r>
              <a:rPr lang="en-US" sz="3000" b="1" err="1">
                <a:latin typeface="Times New Roman"/>
                <a:cs typeface="Times New Roman"/>
              </a:rPr>
              <a:t>vaishnavi</a:t>
            </a:r>
            <a:r>
              <a:rPr lang="en-US" sz="3000" b="1">
                <a:latin typeface="Times New Roman"/>
                <a:cs typeface="Times New Roman"/>
              </a:rPr>
              <a:t> JV</a:t>
            </a:r>
          </a:p>
          <a:p>
            <a:pPr algn="ctr"/>
            <a:endParaRPr lang="en-US" sz="5000" i="1">
              <a:solidFill>
                <a:schemeClr val="bg1">
                  <a:lumMod val="49000"/>
                </a:schemeClr>
              </a:solidFill>
              <a:latin typeface="Times New Roman"/>
              <a:cs typeface="Calibri Light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-36373" y="42243358"/>
            <a:ext cx="30266640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4" name="Rectangle 103"/>
          <p:cNvSpPr/>
          <p:nvPr/>
        </p:nvSpPr>
        <p:spPr>
          <a:xfrm>
            <a:off x="14640066" y="363520"/>
            <a:ext cx="914400" cy="42793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5" name="Title 1"/>
          <p:cNvSpPr txBox="1">
            <a:spLocks/>
          </p:cNvSpPr>
          <p:nvPr/>
        </p:nvSpPr>
        <p:spPr>
          <a:xfrm>
            <a:off x="1003188" y="6821118"/>
            <a:ext cx="13511719" cy="491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lIns="91440" tIns="45720" rIns="91440" bIns="45720" anchor="t"/>
          <a:lstStyle>
            <a:lvl1pPr algn="l" defTabSz="3026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/>
              <a:t>(B) Project Workflow</a:t>
            </a:r>
            <a:endParaRPr lang="en-GB" sz="3200">
              <a:cs typeface="Calibri Light"/>
            </a:endParaRPr>
          </a:p>
        </p:txBody>
      </p:sp>
      <p:sp>
        <p:nvSpPr>
          <p:cNvPr id="147" name="Title 1"/>
          <p:cNvSpPr txBox="1">
            <a:spLocks/>
          </p:cNvSpPr>
          <p:nvPr/>
        </p:nvSpPr>
        <p:spPr>
          <a:xfrm>
            <a:off x="15657651" y="2684061"/>
            <a:ext cx="13511719" cy="491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lIns="91440" tIns="45720" rIns="91440" bIns="45720" anchor="t"/>
          <a:lstStyle>
            <a:lvl1pPr algn="l" defTabSz="3026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/>
              <a:t>(E) </a:t>
            </a:r>
            <a:r>
              <a:rPr lang="en-US" sz="3200">
                <a:latin typeface="Calibri Light"/>
                <a:ea typeface="Calibri Light"/>
                <a:cs typeface="Times New Roman"/>
              </a:rPr>
              <a:t>Annotation Tool – VGG Image Annotator (VIA)</a:t>
            </a:r>
            <a:endParaRPr lang="en-GB" sz="3200">
              <a:latin typeface="Calibri Light"/>
              <a:ea typeface="Calibri Light"/>
              <a:cs typeface="Times New Roman"/>
            </a:endParaRPr>
          </a:p>
          <a:p>
            <a:pPr algn="ctr"/>
            <a:endParaRPr lang="en-GB" sz="3200">
              <a:ea typeface="Calibri Light"/>
              <a:cs typeface="Calibri Light"/>
            </a:endParaRPr>
          </a:p>
        </p:txBody>
      </p:sp>
      <p:sp>
        <p:nvSpPr>
          <p:cNvPr id="171" name="Title 1"/>
          <p:cNvSpPr txBox="1">
            <a:spLocks/>
          </p:cNvSpPr>
          <p:nvPr/>
        </p:nvSpPr>
        <p:spPr>
          <a:xfrm>
            <a:off x="15813154" y="24570074"/>
            <a:ext cx="13511719" cy="491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lIns="91440" tIns="45720" rIns="91440" bIns="45720" anchor="t"/>
          <a:lstStyle>
            <a:lvl1pPr algn="l" defTabSz="3026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/>
              <a:t>(G) Product design</a:t>
            </a:r>
            <a:endParaRPr lang="en-GB" sz="3200">
              <a:ea typeface="Calibri Light"/>
              <a:cs typeface="Calibri Light"/>
            </a:endParaRPr>
          </a:p>
        </p:txBody>
      </p:sp>
      <p:sp>
        <p:nvSpPr>
          <p:cNvPr id="127" name="Title 1"/>
          <p:cNvSpPr txBox="1">
            <a:spLocks/>
          </p:cNvSpPr>
          <p:nvPr/>
        </p:nvSpPr>
        <p:spPr>
          <a:xfrm>
            <a:off x="15679961" y="37888193"/>
            <a:ext cx="13511719" cy="491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lIns="91440" tIns="45720" rIns="91440" bIns="45720" anchor="t"/>
          <a:lstStyle>
            <a:lvl1pPr algn="l" defTabSz="3026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/>
              <a:t>References</a:t>
            </a:r>
            <a:endParaRPr lang="en-GB" sz="320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200" name="Title 1"/>
          <p:cNvSpPr txBox="1">
            <a:spLocks/>
          </p:cNvSpPr>
          <p:nvPr/>
        </p:nvSpPr>
        <p:spPr>
          <a:xfrm>
            <a:off x="992416" y="2674184"/>
            <a:ext cx="13511719" cy="491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lIns="91440" tIns="45720" rIns="91440" bIns="45720" anchor="t"/>
          <a:lstStyle>
            <a:lvl1pPr algn="l" defTabSz="3026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/>
              <a:t>(A) GOAL &amp; CONTRIBUTIONS</a:t>
            </a:r>
            <a:endParaRPr lang="en-GB" sz="3200">
              <a:cs typeface="Calibri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91652" y="3178256"/>
            <a:ext cx="13502979" cy="45263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en-US" sz="2800">
                <a:latin typeface="Calibri"/>
                <a:ea typeface="Calibri"/>
                <a:cs typeface="Arial"/>
              </a:rPr>
              <a:t>Develop an automated system for detecting and analyzing self-stimulatory behaviors in children with Autism Spectrum Disorder (ASD) through the analysis of video footage. </a:t>
            </a:r>
            <a:endParaRPr lang="en-US" sz="2800"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en-US" sz="2800">
                <a:latin typeface="Calibri"/>
                <a:ea typeface="Calibri"/>
                <a:cs typeface="Arial"/>
              </a:rPr>
              <a:t>The system understands the patterns of behaviors such as arm flapping, head banging, and spinning and provides the doctors with a detailed behavior analysis of patients.</a:t>
            </a:r>
            <a:endParaRPr lang="en-US" sz="2800"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en-US" sz="2800">
                <a:latin typeface="Calibri"/>
                <a:ea typeface="Calibri"/>
                <a:cs typeface="Arial"/>
              </a:rPr>
              <a:t>Utilize pose estimation algorithms and motion analysis techniques to extract relevant features from the video frames.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en-US" sz="2800">
                <a:latin typeface="Calibri"/>
                <a:ea typeface="Calibri"/>
                <a:cs typeface="Arial"/>
              </a:rPr>
              <a:t>The three classes are arm flapping, head banging and spinning corresponding to the videos in the dataset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endParaRPr lang="en-US" sz="2800">
              <a:latin typeface="Calibri"/>
              <a:ea typeface="Calibri"/>
              <a:cs typeface="Arial"/>
            </a:endParaRPr>
          </a:p>
          <a:p>
            <a:endParaRPr lang="en-IN" sz="2800">
              <a:latin typeface="Calibri"/>
              <a:ea typeface="Calibri"/>
              <a:cs typeface="Times New Roman" panose="02020603050405020304" pitchFamily="18" charset="0"/>
            </a:endParaRPr>
          </a:p>
        </p:txBody>
      </p:sp>
      <p:sp>
        <p:nvSpPr>
          <p:cNvPr id="207" name="Title 1"/>
          <p:cNvSpPr txBox="1">
            <a:spLocks/>
          </p:cNvSpPr>
          <p:nvPr/>
        </p:nvSpPr>
        <p:spPr>
          <a:xfrm>
            <a:off x="1127710" y="29955331"/>
            <a:ext cx="13511719" cy="491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lIns="91440" tIns="45720" rIns="91440" bIns="45720" anchor="t"/>
          <a:lstStyle>
            <a:lvl1pPr algn="l" defTabSz="3026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/>
              <a:t>(D)Activity Detection</a:t>
            </a:r>
            <a:endParaRPr lang="en-GB" sz="3200">
              <a:ea typeface="Calibri Light"/>
              <a:cs typeface="Calibri Light"/>
            </a:endParaRPr>
          </a:p>
        </p:txBody>
      </p:sp>
      <p:cxnSp>
        <p:nvCxnSpPr>
          <p:cNvPr id="744" name="Straight Connector 743"/>
          <p:cNvCxnSpPr>
            <a:cxnSpLocks/>
          </p:cNvCxnSpPr>
          <p:nvPr/>
        </p:nvCxnSpPr>
        <p:spPr>
          <a:xfrm flipH="1">
            <a:off x="15096947" y="2576636"/>
            <a:ext cx="75942" cy="40030242"/>
          </a:xfrm>
          <a:prstGeom prst="line">
            <a:avLst/>
          </a:prstGeom>
          <a:ln w="57150">
            <a:solidFill>
              <a:srgbClr val="0F1F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AE4A2172-0EE2-4D26-8145-B8650371B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8703" y="614331"/>
            <a:ext cx="3421464" cy="12797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82AF1D-46BD-804A-1EBD-A85242B936E9}"/>
              </a:ext>
            </a:extLst>
          </p:cNvPr>
          <p:cNvSpPr txBox="1"/>
          <p:nvPr/>
        </p:nvSpPr>
        <p:spPr>
          <a:xfrm>
            <a:off x="9214212" y="31126008"/>
            <a:ext cx="5301756" cy="116955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IN" sz="2600" b="1">
                <a:latin typeface="Times New Roman"/>
                <a:ea typeface="+mn-lt"/>
                <a:cs typeface="+mn-lt"/>
              </a:rPr>
              <a:t>Extract Frames</a:t>
            </a:r>
            <a:r>
              <a:rPr lang="en-IN" sz="2600">
                <a:latin typeface="Times New Roman"/>
                <a:ea typeface="+mn-lt"/>
                <a:cs typeface="+mn-lt"/>
              </a:rPr>
              <a:t>: Split the video into individual frames at a specific frame rate using tools like OpenCV.</a:t>
            </a:r>
            <a:endParaRPr lang="en-US" sz="2600">
              <a:latin typeface="Times New Roman"/>
              <a:cs typeface="Times New Roman"/>
            </a:endParaRPr>
          </a:p>
          <a:p>
            <a:pPr marL="285750" indent="-285750" algn="just">
              <a:buFont typeface="Arial"/>
              <a:buChar char="•"/>
            </a:pPr>
            <a:r>
              <a:rPr lang="en-IN" sz="2600" b="1">
                <a:latin typeface="Times New Roman"/>
                <a:ea typeface="+mn-lt"/>
                <a:cs typeface="+mn-lt"/>
              </a:rPr>
              <a:t>Preprocess Frames</a:t>
            </a:r>
            <a:r>
              <a:rPr lang="en-IN" sz="2600">
                <a:latin typeface="Times New Roman"/>
                <a:ea typeface="+mn-lt"/>
                <a:cs typeface="+mn-lt"/>
              </a:rPr>
              <a:t>: Resize and normalize frames to a standard size for consistency.</a:t>
            </a:r>
            <a:endParaRPr lang="en-IN" sz="2600">
              <a:latin typeface="Times New Roman"/>
              <a:cs typeface="Times New Roman"/>
            </a:endParaRPr>
          </a:p>
          <a:p>
            <a:pPr marL="285750" indent="-285750" algn="just">
              <a:buFont typeface="Arial"/>
              <a:buChar char="•"/>
            </a:pPr>
            <a:r>
              <a:rPr lang="en-IN" sz="2600" b="1">
                <a:latin typeface="Times New Roman"/>
                <a:ea typeface="+mn-lt"/>
                <a:cs typeface="+mn-lt"/>
              </a:rPr>
              <a:t>Feature Extraction</a:t>
            </a:r>
            <a:r>
              <a:rPr lang="en-IN" sz="2600">
                <a:latin typeface="Times New Roman"/>
                <a:ea typeface="+mn-lt"/>
                <a:cs typeface="+mn-lt"/>
              </a:rPr>
              <a:t>: Extract relevant features from each frame, using methods like CNNs or pose estimation.</a:t>
            </a:r>
          </a:p>
          <a:p>
            <a:pPr marL="285750" indent="-285750" algn="just">
              <a:buFont typeface="Arial"/>
              <a:buChar char="•"/>
            </a:pPr>
            <a:r>
              <a:rPr lang="en-IN" sz="2600" b="1">
                <a:latin typeface="Times New Roman"/>
                <a:ea typeface="+mn-lt"/>
                <a:cs typeface="+mn-lt"/>
              </a:rPr>
              <a:t>Sequence Modelling</a:t>
            </a:r>
            <a:r>
              <a:rPr lang="en-IN" sz="2600">
                <a:latin typeface="Times New Roman"/>
                <a:ea typeface="+mn-lt"/>
                <a:cs typeface="+mn-lt"/>
              </a:rPr>
              <a:t>: Use temporal models like LSTMs, 3D CNNs, or Transformers to capture the sequence of frame features.</a:t>
            </a:r>
          </a:p>
          <a:p>
            <a:pPr marL="285750" indent="-285750" algn="just">
              <a:buFont typeface="Arial"/>
              <a:buChar char="•"/>
            </a:pPr>
            <a:r>
              <a:rPr lang="en-IN" sz="2600" b="1">
                <a:latin typeface="Times New Roman"/>
                <a:ea typeface="+mn-lt"/>
                <a:cs typeface="+mn-lt"/>
              </a:rPr>
              <a:t>Classification</a:t>
            </a:r>
            <a:r>
              <a:rPr lang="en-IN" sz="2600">
                <a:latin typeface="Times New Roman"/>
                <a:ea typeface="+mn-lt"/>
                <a:cs typeface="+mn-lt"/>
              </a:rPr>
              <a:t>: Classify the sequence of frames into activity classes (e.g., arm flapping, head banging, spinning).</a:t>
            </a:r>
            <a:endParaRPr lang="en-IN" sz="2600">
              <a:latin typeface="Times New Roman"/>
              <a:cs typeface="Times New Roman"/>
            </a:endParaRPr>
          </a:p>
          <a:p>
            <a:pPr marL="285750" indent="-285750" algn="just">
              <a:buFont typeface="Arial"/>
              <a:buChar char="•"/>
            </a:pPr>
            <a:r>
              <a:rPr lang="en-IN" sz="2600" b="1">
                <a:latin typeface="Times New Roman"/>
                <a:ea typeface="+mn-lt"/>
                <a:cs typeface="+mn-lt"/>
              </a:rPr>
              <a:t>Post-Processing</a:t>
            </a:r>
            <a:r>
              <a:rPr lang="en-IN" sz="2600">
                <a:latin typeface="Times New Roman"/>
                <a:ea typeface="+mn-lt"/>
                <a:cs typeface="+mn-lt"/>
              </a:rPr>
              <a:t>: Apply smoothing techniques to filter out misclassifications and maintain temporal coherence.</a:t>
            </a:r>
          </a:p>
          <a:p>
            <a:pPr marL="285750" indent="-285750" algn="just">
              <a:buFont typeface="Arial"/>
              <a:buChar char="•"/>
            </a:pPr>
            <a:r>
              <a:rPr lang="en-IN" sz="2600" b="1">
                <a:latin typeface="Times New Roman"/>
                <a:ea typeface="+mn-lt"/>
                <a:cs typeface="+mn-lt"/>
              </a:rPr>
              <a:t>Evaluation</a:t>
            </a:r>
            <a:r>
              <a:rPr lang="en-IN" sz="2600">
                <a:latin typeface="Times New Roman"/>
                <a:ea typeface="+mn-lt"/>
                <a:cs typeface="+mn-lt"/>
              </a:rPr>
              <a:t>: Measure model performance using accuracy, precision, recall, and F1-score.</a:t>
            </a:r>
            <a:endParaRPr lang="en-IN" sz="2600">
              <a:latin typeface="Times New Roman"/>
              <a:cs typeface="Times New Roman"/>
            </a:endParaRPr>
          </a:p>
          <a:p>
            <a:pPr marL="285750" indent="-285750" algn="just">
              <a:buFont typeface="Arial"/>
              <a:buChar char="•"/>
            </a:pPr>
            <a:r>
              <a:rPr lang="en-IN" sz="2600" b="1">
                <a:latin typeface="Times New Roman"/>
                <a:ea typeface="+mn-lt"/>
                <a:cs typeface="+mn-lt"/>
              </a:rPr>
              <a:t>Deployment</a:t>
            </a:r>
            <a:r>
              <a:rPr lang="en-IN" sz="2600">
                <a:latin typeface="Times New Roman"/>
                <a:ea typeface="+mn-lt"/>
                <a:cs typeface="+mn-lt"/>
              </a:rPr>
              <a:t>: Implement the trained model in real-time or batch processing for activity recognition.</a:t>
            </a:r>
          </a:p>
          <a:p>
            <a:pPr algn="just"/>
            <a:endParaRPr lang="en-I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B3A7A851-1860-4C59-B909-A0C143A9714B}"/>
              </a:ext>
            </a:extLst>
          </p:cNvPr>
          <p:cNvSpPr txBox="1">
            <a:spLocks/>
          </p:cNvSpPr>
          <p:nvPr/>
        </p:nvSpPr>
        <p:spPr>
          <a:xfrm>
            <a:off x="15630145" y="9510181"/>
            <a:ext cx="13511719" cy="491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lIns="91440" tIns="45720" rIns="91440" bIns="45720" anchor="t"/>
          <a:lstStyle>
            <a:lvl1pPr algn="l" defTabSz="3026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/>
              <a:t>(F) Dataset Details</a:t>
            </a:r>
            <a:endParaRPr lang="en-GB" sz="3200">
              <a:cs typeface="Calibri Light"/>
            </a:endParaRPr>
          </a:p>
        </p:txBody>
      </p:sp>
      <p:sp>
        <p:nvSpPr>
          <p:cNvPr id="96" name="Title 1">
            <a:extLst>
              <a:ext uri="{FF2B5EF4-FFF2-40B4-BE49-F238E27FC236}">
                <a16:creationId xmlns:a16="http://schemas.microsoft.com/office/drawing/2014/main" id="{8B1707C6-665F-30A1-CA02-1B2BA574E65B}"/>
              </a:ext>
            </a:extLst>
          </p:cNvPr>
          <p:cNvSpPr txBox="1">
            <a:spLocks/>
          </p:cNvSpPr>
          <p:nvPr/>
        </p:nvSpPr>
        <p:spPr>
          <a:xfrm>
            <a:off x="1127012" y="14643633"/>
            <a:ext cx="13511719" cy="4914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lIns="91440" tIns="45720" rIns="91440" bIns="45720" anchor="t"/>
          <a:lstStyle>
            <a:lvl1pPr algn="l" defTabSz="3026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/>
              <a:t>(C) Model Architecture Diagram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86D0663-D4F9-3EB9-36E5-780A9EF5D5EF}"/>
              </a:ext>
            </a:extLst>
          </p:cNvPr>
          <p:cNvSpPr txBox="1"/>
          <p:nvPr/>
        </p:nvSpPr>
        <p:spPr>
          <a:xfrm>
            <a:off x="1420441" y="12464370"/>
            <a:ext cx="13069679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IN" sz="2800">
                <a:latin typeface="Times New Roman"/>
                <a:cs typeface="Arial"/>
              </a:rPr>
              <a:t>The input image from the dashcam is given to the program which is linked to t</a:t>
            </a:r>
            <a:r>
              <a:rPr lang="en-IN" sz="2800">
                <a:latin typeface="Times New Roman"/>
                <a:cs typeface="Times New Roman"/>
              </a:rPr>
              <a:t>he cloud. The program will identify the lanes, objects and activities. Then tracking and mapping will be done. Upon which the percentage chance of collision is calculated using Deep learning.</a:t>
            </a:r>
            <a:endParaRPr lang="en-I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43C92D-2152-3BA0-FA90-D6C0A7753DE8}"/>
              </a:ext>
            </a:extLst>
          </p:cNvPr>
          <p:cNvSpPr txBox="1"/>
          <p:nvPr/>
        </p:nvSpPr>
        <p:spPr>
          <a:xfrm>
            <a:off x="15680083" y="38884561"/>
            <a:ext cx="13465684" cy="31572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27965" indent="-215265">
              <a:lnSpc>
                <a:spcPct val="90000"/>
              </a:lnSpc>
              <a:spcBef>
                <a:spcPts val="1000"/>
              </a:spcBef>
              <a:buFont typeface="Arial"/>
              <a:buChar char="•"/>
              <a:tabLst>
                <a:tab pos="274320" algn="l"/>
                <a:tab pos="457200" algn="l"/>
              </a:tabLst>
            </a:pPr>
            <a:r>
              <a:rPr lang="en-US" sz="2500">
                <a:latin typeface="Times New Roman"/>
                <a:ea typeface="SimSun"/>
                <a:cs typeface="Arial"/>
              </a:rPr>
              <a:t>Abid Ali, Farhood F Negin, Francois F Bremond, Susanne Thümmler. Video-based Behavior Understanding of Children for Objective Diagnosis of Autism. VISAPP 2022 - 17th International Conference on Computer Vision Theory and Applications, Feb 2022, Online, France. ⟨hal-03447060⟩</a:t>
            </a:r>
          </a:p>
          <a:p>
            <a:pPr marL="227965" indent="-215265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  <a:tabLst>
                <a:tab pos="274320" algn="l"/>
                <a:tab pos="457200" algn="l"/>
              </a:tabLst>
            </a:pPr>
            <a:r>
              <a:rPr lang="en-US" sz="2500">
                <a:latin typeface="Times New Roman"/>
                <a:ea typeface="Calibri"/>
                <a:cs typeface="Calibri"/>
              </a:rPr>
              <a:t>S. S. Rajagopalan, A. Dhall and R. Goecke, "Self-Stimulatory behaviors in the Wild for Autism Diagnosis," 2013 IEEE International Conference on Computer Vision Workshops, Sydney, NSW, Australia, 2013, pp. 755-761, doi: 10.1109/ICCVW.2013.103. </a:t>
            </a:r>
          </a:p>
          <a:p>
            <a:pPr marL="227965" indent="-215265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  <a:tabLst>
                <a:tab pos="274320" algn="l"/>
                <a:tab pos="457200" algn="l"/>
              </a:tabLst>
            </a:pPr>
            <a:endParaRPr lang="en-US" sz="2500">
              <a:latin typeface="Times New Roman"/>
              <a:ea typeface="SimSun"/>
              <a:cs typeface="Arial"/>
            </a:endParaRPr>
          </a:p>
          <a:p>
            <a:pPr algn="just">
              <a:tabLst>
                <a:tab pos="274320" algn="l"/>
                <a:tab pos="457200" algn="l"/>
              </a:tabLst>
            </a:pPr>
            <a:endParaRPr lang="en-AU" sz="2500">
              <a:latin typeface="Times New Roman"/>
              <a:ea typeface="SimSun"/>
              <a:cs typeface="Times New Roman"/>
            </a:endParaRPr>
          </a:p>
        </p:txBody>
      </p:sp>
      <p:pic>
        <p:nvPicPr>
          <p:cNvPr id="9" name="Picture 8" descr="Applsci 13 04855 g003">
            <a:extLst>
              <a:ext uri="{FF2B5EF4-FFF2-40B4-BE49-F238E27FC236}">
                <a16:creationId xmlns:a16="http://schemas.microsoft.com/office/drawing/2014/main" id="{A4BB5166-33B8-CFDF-DE3F-1816782309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359" y="26076552"/>
            <a:ext cx="8431785" cy="3541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 descr="A person jumping off a railing&#10;&#10;Description automatically generated">
            <a:extLst>
              <a:ext uri="{FF2B5EF4-FFF2-40B4-BE49-F238E27FC236}">
                <a16:creationId xmlns:a16="http://schemas.microsoft.com/office/drawing/2014/main" id="{C1D96595-69F3-340D-E312-FA03D973B0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3440" y="31136737"/>
            <a:ext cx="7547937" cy="4682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15" descr="A collage of a person jumping over a ramp&#10;&#10;Description automatically generated">
            <a:extLst>
              <a:ext uri="{FF2B5EF4-FFF2-40B4-BE49-F238E27FC236}">
                <a16:creationId xmlns:a16="http://schemas.microsoft.com/office/drawing/2014/main" id="{F5ADAFB1-485C-20C0-A281-3A45265994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2817" y="36561025"/>
            <a:ext cx="7549418" cy="56881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 descr="A child sitting on the floor&#10;&#10;Description automatically generated">
            <a:extLst>
              <a:ext uri="{FF2B5EF4-FFF2-40B4-BE49-F238E27FC236}">
                <a16:creationId xmlns:a16="http://schemas.microsoft.com/office/drawing/2014/main" id="{934B49D2-518F-43E3-07C9-53E3F7B132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30338" y="3496012"/>
            <a:ext cx="4381000" cy="33242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A child with blonde hair&#10;&#10;Description automatically generated">
            <a:extLst>
              <a:ext uri="{FF2B5EF4-FFF2-40B4-BE49-F238E27FC236}">
                <a16:creationId xmlns:a16="http://schemas.microsoft.com/office/drawing/2014/main" id="{75A72D84-62A2-39D4-44D4-268339DA12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20301" y="3500775"/>
            <a:ext cx="4838148" cy="33147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6" descr="A screenshot of a graph&#10;&#10;Description automatically generated">
            <a:extLst>
              <a:ext uri="{FF2B5EF4-FFF2-40B4-BE49-F238E27FC236}">
                <a16:creationId xmlns:a16="http://schemas.microsoft.com/office/drawing/2014/main" id="{D4442DAA-B92A-987C-5197-BBBE3363C9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667527" y="10590092"/>
            <a:ext cx="6682996" cy="103308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89AC406-87B6-1077-827D-8B053CCF78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1253346"/>
              </p:ext>
            </p:extLst>
          </p:nvPr>
        </p:nvGraphicFramePr>
        <p:xfrm>
          <a:off x="22928136" y="10781015"/>
          <a:ext cx="6168269" cy="823061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4276">
                  <a:extLst>
                    <a:ext uri="{9D8B030D-6E8A-4147-A177-3AD203B41FA5}">
                      <a16:colId xmlns:a16="http://schemas.microsoft.com/office/drawing/2014/main" val="4204564362"/>
                    </a:ext>
                  </a:extLst>
                </a:gridCol>
                <a:gridCol w="4043993">
                  <a:extLst>
                    <a:ext uri="{9D8B030D-6E8A-4147-A177-3AD203B41FA5}">
                      <a16:colId xmlns:a16="http://schemas.microsoft.com/office/drawing/2014/main" val="1307187624"/>
                    </a:ext>
                  </a:extLst>
                </a:gridCol>
              </a:tblGrid>
              <a:tr h="357852">
                <a:tc>
                  <a:txBody>
                    <a:bodyPr/>
                    <a:lstStyle/>
                    <a:p>
                      <a:pPr fontAlgn="base">
                        <a:lnSpc>
                          <a:spcPts val="1650"/>
                        </a:lnSpc>
                      </a:pPr>
                      <a:r>
                        <a:rPr lang="en-US" sz="2500" b="1" kern="120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Arial"/>
                        </a:rPr>
                        <a:t>Attributes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1650"/>
                        </a:lnSpc>
                      </a:pPr>
                      <a:r>
                        <a:rPr lang="en-US" sz="2500" b="1" kern="120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Arial"/>
                        </a:rPr>
                        <a:t>Description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723564"/>
                  </a:ext>
                </a:extLst>
              </a:tr>
              <a:tr h="869072">
                <a:tc>
                  <a:txBody>
                    <a:bodyPr/>
                    <a:lstStyle/>
                    <a:p>
                      <a:pPr marL="457200" indent="-4572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lang="en-US" sz="2500" kern="120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Arial"/>
                        </a:rPr>
                        <a:t>URL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Courier New"/>
                        <a:buChar char="o"/>
                      </a:pPr>
                      <a:r>
                        <a:rPr lang="en-US" sz="2500" kern="120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Arial"/>
                        </a:rPr>
                        <a:t>Reference website URL to the video 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7403750"/>
                  </a:ext>
                </a:extLst>
              </a:tr>
              <a:tr h="869072">
                <a:tc>
                  <a:txBody>
                    <a:bodyPr/>
                    <a:lstStyle/>
                    <a:p>
                      <a:pPr marL="457200" indent="-4572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Persons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Courier New"/>
                        <a:buChar char="o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Number of persons in the video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9818354"/>
                  </a:ext>
                </a:extLst>
              </a:tr>
              <a:tr h="1252484">
                <a:tc>
                  <a:txBody>
                    <a:bodyPr/>
                    <a:lstStyle/>
                    <a:p>
                      <a:pPr marL="457200" indent="-4572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Behaviors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Courier New"/>
                        <a:buChar char="o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Number of stimming behaviors in the video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293766"/>
                  </a:ext>
                </a:extLst>
              </a:tr>
              <a:tr h="869072">
                <a:tc>
                  <a:txBody>
                    <a:bodyPr/>
                    <a:lstStyle/>
                    <a:p>
                      <a:pPr marL="457200" indent="-4572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Time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Courier New"/>
                        <a:buChar char="o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The </a:t>
                      </a:r>
                      <a:r>
                        <a:rPr lang="en-US" sz="2500" b="0" i="0" u="none" strike="noStrike" kern="1200" cap="none" spc="0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behaviour</a:t>
                      </a: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 start-end time instant in a video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60081"/>
                  </a:ext>
                </a:extLst>
              </a:tr>
              <a:tr h="869072">
                <a:tc>
                  <a:txBody>
                    <a:bodyPr/>
                    <a:lstStyle/>
                    <a:p>
                      <a:pPr marL="457200" indent="-4572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Body Part 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Courier New"/>
                        <a:buChar char="o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Hand, Head, Face, Eye, Full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5389267"/>
                  </a:ext>
                </a:extLst>
              </a:tr>
              <a:tr h="869072">
                <a:tc>
                  <a:txBody>
                    <a:bodyPr/>
                    <a:lstStyle/>
                    <a:p>
                      <a:pPr marL="457200" indent="-4572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Category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Courier New"/>
                        <a:buChar char="o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Stimming </a:t>
                      </a:r>
                      <a:r>
                        <a:rPr lang="en-US" sz="2500" b="0" i="0" u="none" strike="noStrike" kern="1200" cap="none" spc="0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behaviour</a:t>
                      </a: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 category 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1496217"/>
                  </a:ext>
                </a:extLst>
              </a:tr>
              <a:tr h="1022436">
                <a:tc>
                  <a:txBody>
                    <a:bodyPr/>
                    <a:lstStyle/>
                    <a:p>
                      <a:pPr marL="457200" indent="-4572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Intensity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Courier New"/>
                        <a:buChar char="o"/>
                      </a:pPr>
                      <a:r>
                        <a:rPr lang="en-US" sz="2500" b="0" i="0" u="none" strike="noStrike" kern="1200" cap="none" spc="0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Behaviour</a:t>
                      </a: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 Intensity -</a:t>
                      </a:r>
                    </a:p>
                    <a:p>
                      <a:pPr marL="342900" indent="-3429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Courier New"/>
                        <a:buChar char="o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Low, Medium and High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938534"/>
                  </a:ext>
                </a:extLst>
              </a:tr>
              <a:tr h="1252484">
                <a:tc>
                  <a:txBody>
                    <a:bodyPr/>
                    <a:lstStyle/>
                    <a:p>
                      <a:pPr marL="457200" indent="-4572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/>
                        <a:buChar char="•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Modality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defTabSz="4174876" rtl="0" eaLnBrk="1" fontAlgn="base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Courier New"/>
                        <a:buChar char="o"/>
                      </a:pP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Dominant </a:t>
                      </a:r>
                      <a:r>
                        <a:rPr lang="en-US" sz="2500" b="0" i="0" u="none" strike="noStrike" kern="1200" cap="none" spc="0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behaviour</a:t>
                      </a:r>
                      <a:r>
                        <a:rPr lang="en-US" sz="25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/>
                          <a:cs typeface="Arial"/>
                        </a:rPr>
                        <a:t> modality like audio, video - for future use </a:t>
                      </a: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763240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DF9C30D4-7AEB-5363-22E1-CADA822E70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319799"/>
              </p:ext>
            </p:extLst>
          </p:nvPr>
        </p:nvGraphicFramePr>
        <p:xfrm>
          <a:off x="15639776" y="21732936"/>
          <a:ext cx="13130798" cy="218930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51497">
                  <a:extLst>
                    <a:ext uri="{9D8B030D-6E8A-4147-A177-3AD203B41FA5}">
                      <a16:colId xmlns:a16="http://schemas.microsoft.com/office/drawing/2014/main" val="2336327537"/>
                    </a:ext>
                  </a:extLst>
                </a:gridCol>
                <a:gridCol w="2234915">
                  <a:extLst>
                    <a:ext uri="{9D8B030D-6E8A-4147-A177-3AD203B41FA5}">
                      <a16:colId xmlns:a16="http://schemas.microsoft.com/office/drawing/2014/main" val="1225111371"/>
                    </a:ext>
                  </a:extLst>
                </a:gridCol>
                <a:gridCol w="1814486">
                  <a:extLst>
                    <a:ext uri="{9D8B030D-6E8A-4147-A177-3AD203B41FA5}">
                      <a16:colId xmlns:a16="http://schemas.microsoft.com/office/drawing/2014/main" val="3850631675"/>
                    </a:ext>
                  </a:extLst>
                </a:gridCol>
                <a:gridCol w="2190660">
                  <a:extLst>
                    <a:ext uri="{9D8B030D-6E8A-4147-A177-3AD203B41FA5}">
                      <a16:colId xmlns:a16="http://schemas.microsoft.com/office/drawing/2014/main" val="2676775508"/>
                    </a:ext>
                  </a:extLst>
                </a:gridCol>
                <a:gridCol w="2187582">
                  <a:extLst>
                    <a:ext uri="{9D8B030D-6E8A-4147-A177-3AD203B41FA5}">
                      <a16:colId xmlns:a16="http://schemas.microsoft.com/office/drawing/2014/main" val="328547915"/>
                    </a:ext>
                  </a:extLst>
                </a:gridCol>
                <a:gridCol w="1875829">
                  <a:extLst>
                    <a:ext uri="{9D8B030D-6E8A-4147-A177-3AD203B41FA5}">
                      <a16:colId xmlns:a16="http://schemas.microsoft.com/office/drawing/2014/main" val="2890990503"/>
                    </a:ext>
                  </a:extLst>
                </a:gridCol>
                <a:gridCol w="1875829">
                  <a:extLst>
                    <a:ext uri="{9D8B030D-6E8A-4147-A177-3AD203B41FA5}">
                      <a16:colId xmlns:a16="http://schemas.microsoft.com/office/drawing/2014/main" val="3554667119"/>
                    </a:ext>
                  </a:extLst>
                </a:gridCol>
              </a:tblGrid>
              <a:tr h="1082354"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 b="1">
                          <a:effectLst/>
                          <a:latin typeface="Avenir"/>
                        </a:rPr>
                        <a:t>S. No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 b="1">
                          <a:effectLst/>
                          <a:latin typeface="Avenir"/>
                        </a:rPr>
                        <a:t>Data-set name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 b="1">
                          <a:effectLst/>
                          <a:latin typeface="Avenir"/>
                        </a:rPr>
                        <a:t>No of Files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 b="1">
                          <a:effectLst/>
                          <a:latin typeface="Avenir"/>
                        </a:rPr>
                        <a:t>Resolution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 b="1">
                          <a:effectLst/>
                          <a:latin typeface="Avenir"/>
                        </a:rPr>
                        <a:t>Environment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 b="1">
                          <a:effectLst/>
                          <a:latin typeface="Avenir"/>
                        </a:rPr>
                        <a:t>Color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 b="1">
                          <a:effectLst/>
                          <a:latin typeface="Avenir"/>
                        </a:rPr>
                        <a:t>Image/Video Format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8485885"/>
                  </a:ext>
                </a:extLst>
              </a:tr>
              <a:tr h="1106953"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>
                          <a:effectLst/>
                          <a:latin typeface="Avenir"/>
                        </a:rPr>
                        <a:t>1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>
                          <a:effectLst/>
                          <a:latin typeface="Avenir"/>
                        </a:rPr>
                        <a:t>SSBD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>
                          <a:effectLst/>
                          <a:latin typeface="Avenir"/>
                        </a:rPr>
                        <a:t>58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>
                          <a:effectLst/>
                          <a:latin typeface="Avenir"/>
                        </a:rPr>
                        <a:t>1920 x 1080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>
                          <a:effectLst/>
                          <a:latin typeface="Avenir"/>
                        </a:rPr>
                        <a:t>Indoor and outdoor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>
                          <a:effectLst/>
                          <a:latin typeface="Avenir"/>
                        </a:rPr>
                        <a:t>RGB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400"/>
                        </a:lnSpc>
                      </a:pPr>
                      <a:r>
                        <a:rPr lang="en-US" sz="2500">
                          <a:effectLst/>
                          <a:latin typeface="Avenir"/>
                        </a:rPr>
                        <a:t>.mp4</a:t>
                      </a:r>
                      <a:endParaRPr lang="en-US" sz="250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750744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C9A000B5-6888-2A23-11F1-FED424310FD6}"/>
              </a:ext>
            </a:extLst>
          </p:cNvPr>
          <p:cNvSpPr txBox="1"/>
          <p:nvPr/>
        </p:nvSpPr>
        <p:spPr>
          <a:xfrm>
            <a:off x="15940069" y="7067568"/>
            <a:ext cx="13254277" cy="271869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en-US" sz="2800" b="1">
                <a:latin typeface="Times New Roman"/>
                <a:cs typeface="Arial"/>
              </a:rPr>
              <a:t>Image Annotation: </a:t>
            </a:r>
            <a:r>
              <a:rPr lang="en-US" sz="2800">
                <a:latin typeface="Times New Roman"/>
                <a:cs typeface="Arial"/>
              </a:rPr>
              <a:t>Allows users to manually annotate objects, regions, or points of interest in an image. It supports bounding boxes, polygons, and other shapes. </a:t>
            </a:r>
            <a:endParaRPr lang="en-US" sz="2800">
              <a:ea typeface="+mn-lt"/>
              <a:cs typeface="+mn-lt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en-US" sz="2800" b="1">
                <a:ea typeface="+mn-lt"/>
                <a:cs typeface="+mn-lt"/>
              </a:rPr>
              <a:t>Exporting Annotations</a:t>
            </a:r>
            <a:r>
              <a:rPr lang="en-US" sz="2800">
                <a:ea typeface="+mn-lt"/>
                <a:cs typeface="+mn-lt"/>
              </a:rPr>
              <a:t>: Annotations can be saved in JSON or CSV formats, which are compatible with various machine learning frameworks.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AutoNum type="arabicPeriod"/>
            </a:pPr>
            <a:endParaRPr lang="en-US" sz="2800">
              <a:latin typeface="Arial"/>
              <a:cs typeface="Arial"/>
            </a:endParaRPr>
          </a:p>
          <a:p>
            <a:r>
              <a:rPr lang="en-IN" sz="2800">
                <a:latin typeface="Times New Roman"/>
                <a:cs typeface="Times New Roman"/>
              </a:rPr>
              <a:t> </a:t>
            </a:r>
          </a:p>
        </p:txBody>
      </p:sp>
      <p:pic>
        <p:nvPicPr>
          <p:cNvPr id="7" name="Picture 6" descr="A diagram of a video frame&#10;&#10;Description automatically generated">
            <a:extLst>
              <a:ext uri="{FF2B5EF4-FFF2-40B4-BE49-F238E27FC236}">
                <a16:creationId xmlns:a16="http://schemas.microsoft.com/office/drawing/2014/main" id="{95277A3D-221A-6243-1665-AC0BCE2CA2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996" y="7542762"/>
            <a:ext cx="13492197" cy="4648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2E2F312-1576-FDD1-1C50-953EE49F5E17}"/>
              </a:ext>
            </a:extLst>
          </p:cNvPr>
          <p:cNvSpPr txBox="1"/>
          <p:nvPr/>
        </p:nvSpPr>
        <p:spPr>
          <a:xfrm>
            <a:off x="1424072" y="15472652"/>
            <a:ext cx="8442152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Times New Roman"/>
                <a:cs typeface="Times New Roman"/>
              </a:rPr>
              <a:t>For achieving the end goal 3 models are chosen: </a:t>
            </a:r>
            <a:endParaRPr lang="en-US">
              <a:latin typeface="Calibri" panose="020F0502020204030204"/>
              <a:cs typeface="Calibri" panose="020F0502020204030204"/>
            </a:endParaRPr>
          </a:p>
          <a:p>
            <a:r>
              <a:rPr lang="en-US" sz="2800">
                <a:latin typeface="Times New Roman"/>
                <a:cs typeface="Times New Roman"/>
              </a:rPr>
              <a:t>1) Bag of Visual Words 2) 3D CNN 3) LSTM + CNN</a:t>
            </a:r>
            <a:endParaRPr lang="en-US" sz="8200"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10" name="Picture 9" descr="A screenshot of a website&#10;&#10;Description automatically generated">
            <a:extLst>
              <a:ext uri="{FF2B5EF4-FFF2-40B4-BE49-F238E27FC236}">
                <a16:creationId xmlns:a16="http://schemas.microsoft.com/office/drawing/2014/main" id="{4B6078B7-A150-ABBD-0843-D2EBEA0C1D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597328" y="25406304"/>
            <a:ext cx="13513285" cy="118614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F25119-3469-2089-3BC5-47708581C53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41568" y="21558693"/>
            <a:ext cx="8438868" cy="38626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 descr="A diagram of a scientific experiment&#10;&#10;Description automatically generated">
            <a:extLst>
              <a:ext uri="{FF2B5EF4-FFF2-40B4-BE49-F238E27FC236}">
                <a16:creationId xmlns:a16="http://schemas.microsoft.com/office/drawing/2014/main" id="{3C76B0A4-7DB5-0355-D6F2-CE07B7AE661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50712" y="16687999"/>
            <a:ext cx="8444123" cy="449969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EC9FCDD-B5E7-241B-4236-9E3A2482FF44}"/>
              </a:ext>
            </a:extLst>
          </p:cNvPr>
          <p:cNvSpPr txBox="1"/>
          <p:nvPr/>
        </p:nvSpPr>
        <p:spPr>
          <a:xfrm>
            <a:off x="2586897" y="16212768"/>
            <a:ext cx="521955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800">
              <a:latin typeface="Times New Roman"/>
              <a:cs typeface="Times New Roman"/>
            </a:endParaRPr>
          </a:p>
          <a:p>
            <a:pPr marL="514350" indent="-514350">
              <a:buFontTx/>
              <a:buAutoNum type="arabicParenR"/>
            </a:pPr>
            <a:r>
              <a:rPr lang="en-US" sz="2800"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8A4F1C6-852D-3427-577A-91B8C2D335B8}"/>
              </a:ext>
            </a:extLst>
          </p:cNvPr>
          <p:cNvSpPr txBox="1"/>
          <p:nvPr/>
        </p:nvSpPr>
        <p:spPr>
          <a:xfrm>
            <a:off x="2586256" y="21303171"/>
            <a:ext cx="521955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800">
              <a:latin typeface="Times New Roman"/>
              <a:cs typeface="Times New Roman"/>
            </a:endParaRPr>
          </a:p>
          <a:p>
            <a:r>
              <a:rPr lang="en-US" sz="2800">
                <a:latin typeface="Times New Roman"/>
                <a:cs typeface="Times New Roman"/>
              </a:rPr>
              <a:t>2)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C9513DF-67B3-6DAD-A8E7-F8BA0703D901}"/>
              </a:ext>
            </a:extLst>
          </p:cNvPr>
          <p:cNvSpPr txBox="1"/>
          <p:nvPr/>
        </p:nvSpPr>
        <p:spPr>
          <a:xfrm>
            <a:off x="2585812" y="26079538"/>
            <a:ext cx="101556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Times New Roman"/>
                <a:cs typeface="Times New Roman"/>
              </a:rPr>
              <a:t>3)</a:t>
            </a:r>
          </a:p>
        </p:txBody>
      </p:sp>
    </p:spTree>
    <p:extLst>
      <p:ext uri="{BB962C8B-B14F-4D97-AF65-F5344CB8AC3E}">
        <p14:creationId xmlns:p14="http://schemas.microsoft.com/office/powerpoint/2010/main" val="539286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B5F47233843042880735E18FAA59BE" ma:contentTypeVersion="2" ma:contentTypeDescription="Create a new document." ma:contentTypeScope="" ma:versionID="13eaac3c468bfd56fd5a076065d1d2dd">
  <xsd:schema xmlns:xsd="http://www.w3.org/2001/XMLSchema" xmlns:xs="http://www.w3.org/2001/XMLSchema" xmlns:p="http://schemas.microsoft.com/office/2006/metadata/properties" xmlns:ns2="1a1e5d50-b72e-4320-85cd-2c2e09c62374" targetNamespace="http://schemas.microsoft.com/office/2006/metadata/properties" ma:root="true" ma:fieldsID="6bc13f7fbf386c38a4a11010a54e8e15" ns2:_="">
    <xsd:import namespace="1a1e5d50-b72e-4320-85cd-2c2e09c6237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1e5d50-b72e-4320-85cd-2c2e09c623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204F40-53ED-455E-AEBC-50E9CB6A6F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9E99C7-0682-48D1-AEBB-8C4D30A80DB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04FE422-37AB-4004-A37E-A48917C5764B}">
  <ds:schemaRefs>
    <ds:schemaRef ds:uri="1a1e5d50-b72e-4320-85cd-2c2e09c6237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Custom</PresentationFormat>
  <Slides>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Aravindh Mahendran</dc:creator>
  <cp:revision>2</cp:revision>
  <dcterms:created xsi:type="dcterms:W3CDTF">2016-09-20T18:32:57Z</dcterms:created>
  <dcterms:modified xsi:type="dcterms:W3CDTF">2024-10-15T13:41:37Z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0x010100B0B5F47233843042880735E18FAA59BE</vt:lpwstr>
  </property>
</Properties>
</file>